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4"/>
  </p:notesMasterIdLst>
  <p:sldIdLst>
    <p:sldId id="256" r:id="rId3"/>
    <p:sldId id="259" r:id="rId4"/>
    <p:sldId id="258" r:id="rId5"/>
    <p:sldId id="267" r:id="rId6"/>
    <p:sldId id="264" r:id="rId7"/>
    <p:sldId id="262" r:id="rId8"/>
    <p:sldId id="263" r:id="rId9"/>
    <p:sldId id="260" r:id="rId10"/>
    <p:sldId id="268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44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87D6"/>
    <a:srgbClr val="69F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2446" autoAdjust="0"/>
  </p:normalViewPr>
  <p:slideViewPr>
    <p:cSldViewPr>
      <p:cViewPr varScale="1">
        <p:scale>
          <a:sx n="106" d="100"/>
          <a:sy n="106" d="100"/>
        </p:scale>
        <p:origin x="744" y="108"/>
      </p:cViewPr>
      <p:guideLst>
        <p:guide orient="horz" pos="2160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CF6A67-CCCF-4CE0-BFC8-473433B468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zh-H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FCFF62-FA9F-43B2-9455-9F126097118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CA06FC7-DD0C-425E-8E4B-EB8E645F47C7}" type="datetimeFigureOut">
              <a:rPr lang="en-US" altLang="zh-HK"/>
              <a:pPr/>
              <a:t>10/22/2020</a:t>
            </a:fld>
            <a:endParaRPr lang="en-US" altLang="zh-HK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C3EB2A3-715F-4198-A1F4-8A2CD86339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5C7E50A-0D7B-4E75-9D06-3D21714CEE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518CA9-83F2-423C-B2F6-EEE304DBE0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zh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F0332-EACF-4EDC-A2E0-DAA37F8717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C0A2097-BE24-497E-91CD-7114885C94D5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825747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>
            <a:extLst>
              <a:ext uri="{FF2B5EF4-FFF2-40B4-BE49-F238E27FC236}">
                <a16:creationId xmlns:a16="http://schemas.microsoft.com/office/drawing/2014/main" id="{593F84FC-8C51-4447-B8EF-CA137CB974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備忘稿版面配置區 2">
            <a:extLst>
              <a:ext uri="{FF2B5EF4-FFF2-40B4-BE49-F238E27FC236}">
                <a16:creationId xmlns:a16="http://schemas.microsoft.com/office/drawing/2014/main" id="{F41DB210-ED8F-4906-A8D6-220DE8CC87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HK" altLang="en-US"/>
          </a:p>
        </p:txBody>
      </p:sp>
      <p:sp>
        <p:nvSpPr>
          <p:cNvPr id="11268" name="投影片編號版面配置區 3">
            <a:extLst>
              <a:ext uri="{FF2B5EF4-FFF2-40B4-BE49-F238E27FC236}">
                <a16:creationId xmlns:a16="http://schemas.microsoft.com/office/drawing/2014/main" id="{9B2AAD02-5AB6-4ABA-BC69-A584D827B8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83010FE-2A60-45F7-85B5-296D27D77174}" type="slidenum">
              <a:rPr lang="en-US" altLang="zh-TW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278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>
            <a:extLst>
              <a:ext uri="{FF2B5EF4-FFF2-40B4-BE49-F238E27FC236}">
                <a16:creationId xmlns:a16="http://schemas.microsoft.com/office/drawing/2014/main" id="{EAAE4C12-D6A9-4E19-816F-3065B1268C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1241425"/>
            <a:ext cx="44640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備忘稿版面配置區 2">
            <a:extLst>
              <a:ext uri="{FF2B5EF4-FFF2-40B4-BE49-F238E27FC236}">
                <a16:creationId xmlns:a16="http://schemas.microsoft.com/office/drawing/2014/main" id="{74E78C81-279B-4434-8184-686E950137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3316" name="投影片編號版面配置區 3">
            <a:extLst>
              <a:ext uri="{FF2B5EF4-FFF2-40B4-BE49-F238E27FC236}">
                <a16:creationId xmlns:a16="http://schemas.microsoft.com/office/drawing/2014/main" id="{42663AD0-38B3-4620-9904-088019F0D1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1565100-1640-49B7-9577-258AE5C00E4F}" type="slidenum">
              <a:rPr lang="en-US" altLang="zh-TW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686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影像版面配置區 1">
            <a:extLst>
              <a:ext uri="{FF2B5EF4-FFF2-40B4-BE49-F238E27FC236}">
                <a16:creationId xmlns:a16="http://schemas.microsoft.com/office/drawing/2014/main" id="{C72872AF-5D16-4B3C-BD8D-0480B5DC00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備忘稿版面配置區 2">
            <a:extLst>
              <a:ext uri="{FF2B5EF4-FFF2-40B4-BE49-F238E27FC236}">
                <a16:creationId xmlns:a16="http://schemas.microsoft.com/office/drawing/2014/main" id="{7AF7CC67-F74D-4556-86C8-EABAD11B9F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HK" altLang="en-US"/>
          </a:p>
        </p:txBody>
      </p:sp>
      <p:sp>
        <p:nvSpPr>
          <p:cNvPr id="15364" name="投影片編號版面配置區 3">
            <a:extLst>
              <a:ext uri="{FF2B5EF4-FFF2-40B4-BE49-F238E27FC236}">
                <a16:creationId xmlns:a16="http://schemas.microsoft.com/office/drawing/2014/main" id="{0866723D-9A6C-4B87-8CED-0A72510D76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1B93ECC-6430-421E-99F6-7B9281B17D6C}" type="slidenum">
              <a:rPr lang="en-US" altLang="zh-TW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3039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>
            <a:extLst>
              <a:ext uri="{FF2B5EF4-FFF2-40B4-BE49-F238E27FC236}">
                <a16:creationId xmlns:a16="http://schemas.microsoft.com/office/drawing/2014/main" id="{C23BD56B-4E9C-42F8-89AB-59CDA0E882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AABEB63A-440A-4885-8B1C-4EACF7986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/>
              <a:t>教師可將學生分為</a:t>
            </a:r>
            <a:r>
              <a:rPr lang="en-US" altLang="zh-TW" dirty="0"/>
              <a:t>3-4</a:t>
            </a:r>
            <a:r>
              <a:rPr lang="zh-TW" altLang="en-US" dirty="0"/>
              <a:t>人一組</a:t>
            </a:r>
            <a:r>
              <a:rPr lang="en-US" altLang="zh-TW" dirty="0">
                <a:latin typeface="PMingLiU" panose="02020500000000000000" pitchFamily="18" charset="-120"/>
              </a:rPr>
              <a:t>，</a:t>
            </a:r>
            <a:r>
              <a:rPr lang="zh-TW" altLang="en-US" dirty="0"/>
              <a:t>進行討論</a:t>
            </a:r>
            <a:r>
              <a:rPr lang="zh-TW" altLang="en-US" dirty="0" smtClean="0">
                <a:latin typeface="PMingLiU" panose="02020500000000000000" pitchFamily="18" charset="-120"/>
              </a:rPr>
              <a:t>。</a:t>
            </a:r>
            <a:endParaRPr lang="en-US" altLang="zh-TW" dirty="0" smtClean="0">
              <a:latin typeface="PMingLiU" panose="02020500000000000000" pitchFamily="18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latin typeface="PMingLiU" panose="02020500000000000000" pitchFamily="18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/>
              <a:t>教師請學生分享意見，並利用廢物管理原則</a:t>
            </a:r>
            <a:r>
              <a:rPr lang="zh-TW" altLang="en-US" dirty="0">
                <a:latin typeface="PMingLiU" panose="02020500000000000000" pitchFamily="18" charset="-120"/>
              </a:rPr>
              <a:t>幫助學生思考塑膠污染的源頭和濫用塑膠的情況。</a:t>
            </a:r>
            <a:r>
              <a:rPr lang="en-US" altLang="zh-TW" dirty="0"/>
              <a:t>(</a:t>
            </a:r>
            <a:r>
              <a:rPr lang="zh-TW" altLang="en-US" dirty="0"/>
              <a:t>見教師參考資料</a:t>
            </a:r>
            <a:r>
              <a:rPr lang="en-US" altLang="zh-TW" dirty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/>
              <a:t>參考回應：</a:t>
            </a:r>
            <a:endParaRPr lang="en-US" altLang="zh-TW" dirty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zh-TW" altLang="en-US" dirty="0"/>
              <a:t>沒有經過妥善處理的棄置塑膠，最終流入大海。大自然用上逾百年時間也無法完全分解。它們經海浪沖刷及陽光降解便成為</a:t>
            </a:r>
            <a:r>
              <a:rPr lang="en-US" altLang="zh-TW" dirty="0"/>
              <a:t>5</a:t>
            </a:r>
            <a:r>
              <a:rPr lang="zh-TW" altLang="en-US" dirty="0"/>
              <a:t>毫米或以下的微塑膠。此外，有些有磨沙功能的個人護理產品亦加入微塑膠粒，最終亦流入大海，在受塑膠污染的水域中的海洋生物體內都可之能藏微膠，人類食用這些海產時就連同微塑膠一起進入人體。</a:t>
            </a:r>
            <a:endParaRPr lang="en-US" altLang="zh-TW" dirty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zh-TW" altLang="en-US" dirty="0"/>
              <a:t>預期學生能舉出日常生活中常見的含塑膠產品例子</a:t>
            </a:r>
            <a:r>
              <a:rPr lang="en-US" altLang="zh-TW" dirty="0"/>
              <a:t>(</a:t>
            </a:r>
            <a:r>
              <a:rPr lang="zh-TW" altLang="en-US" dirty="0"/>
              <a:t>例如：衣服、洗面膏、膠袋、飲管、一次性飯盒和餐具等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en-US" altLang="zh-TW" dirty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zh-TW" altLang="en-US" dirty="0"/>
              <a:t>預期部分學生能舉出例子說明香港人濫用塑膠的情況嚴重，亦能引用短片提及的政策控制及監察塑膠使用及排棄置數量。教師可引導學生思考最直接減少微塑膠污染的方法是改變生活習慣，減少使用塑膠。</a:t>
            </a:r>
            <a:endParaRPr lang="en-US" altLang="zh-TW" dirty="0"/>
          </a:p>
        </p:txBody>
      </p:sp>
      <p:sp>
        <p:nvSpPr>
          <p:cNvPr id="20484" name="投影片編號版面配置區 3">
            <a:extLst>
              <a:ext uri="{FF2B5EF4-FFF2-40B4-BE49-F238E27FC236}">
                <a16:creationId xmlns:a16="http://schemas.microsoft.com/office/drawing/2014/main" id="{92B2FFD6-ED40-404C-8123-C74DDC4224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76A27C-D83E-4E7E-84BD-9BC027322BD6}" type="slidenum">
              <a:rPr lang="en-US" altLang="zh-TW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0380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影像版面配置區 1">
            <a:extLst>
              <a:ext uri="{FF2B5EF4-FFF2-40B4-BE49-F238E27FC236}">
                <a16:creationId xmlns:a16="http://schemas.microsoft.com/office/drawing/2014/main" id="{3B3DCD23-2B37-4EC0-A911-595B204396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備忘稿版面配置區 2">
            <a:extLst>
              <a:ext uri="{FF2B5EF4-FFF2-40B4-BE49-F238E27FC236}">
                <a16:creationId xmlns:a16="http://schemas.microsoft.com/office/drawing/2014/main" id="{831D9B52-C969-4D27-A820-6B6336FA47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HK" altLang="en-US"/>
          </a:p>
        </p:txBody>
      </p:sp>
      <p:sp>
        <p:nvSpPr>
          <p:cNvPr id="22532" name="投影片編號版面配置區 3">
            <a:extLst>
              <a:ext uri="{FF2B5EF4-FFF2-40B4-BE49-F238E27FC236}">
                <a16:creationId xmlns:a16="http://schemas.microsoft.com/office/drawing/2014/main" id="{F18E81B1-ADAF-4C75-9843-3B24ABA9D4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572B3E5-8010-4D5F-8DB9-D1CEC5BCCA03}" type="slidenum">
              <a:rPr lang="en-US" altLang="zh-TW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0748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>
            <a:extLst>
              <a:ext uri="{FF2B5EF4-FFF2-40B4-BE49-F238E27FC236}">
                <a16:creationId xmlns:a16="http://schemas.microsoft.com/office/drawing/2014/main" id="{0A84EB89-CA70-49C8-9F63-E08B66C0E7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備忘稿版面配置區 2">
            <a:extLst>
              <a:ext uri="{FF2B5EF4-FFF2-40B4-BE49-F238E27FC236}">
                <a16:creationId xmlns:a16="http://schemas.microsoft.com/office/drawing/2014/main" id="{AB2E0E49-01BF-4ED2-A625-30C8BCA0C5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dirty="0"/>
              <a:t>點擊圖片以 觀看環境局</a:t>
            </a:r>
            <a:r>
              <a:rPr lang="en-US" altLang="zh-TW" dirty="0"/>
              <a:t> 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星星話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】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走塑戰！ 揼少啲慳多啲</a:t>
            </a:r>
            <a:endParaRPr lang="en-US" altLang="zh-TW" b="1" dirty="0"/>
          </a:p>
          <a:p>
            <a:pPr>
              <a:spcBef>
                <a:spcPct val="0"/>
              </a:spcBef>
            </a:pPr>
            <a:r>
              <a:rPr lang="en-US" altLang="zh-TW" dirty="0"/>
              <a:t>(</a:t>
            </a:r>
            <a:r>
              <a:rPr lang="zh-TW" altLang="en-US" dirty="0"/>
              <a:t>短片全長</a:t>
            </a:r>
            <a:r>
              <a:rPr lang="en-US" altLang="zh-TW" dirty="0"/>
              <a:t>3</a:t>
            </a:r>
            <a:r>
              <a:rPr lang="zh-TW" altLang="en-US" dirty="0"/>
              <a:t>分鐘，播放完畢後向學生提出反思問題。</a:t>
            </a:r>
            <a:r>
              <a:rPr lang="en-US" altLang="zh-TW" dirty="0"/>
              <a:t>)</a:t>
            </a:r>
          </a:p>
          <a:p>
            <a:pPr>
              <a:spcBef>
                <a:spcPct val="0"/>
              </a:spcBef>
            </a:pPr>
            <a:endParaRPr lang="zh-HK" altLang="en-US" dirty="0"/>
          </a:p>
        </p:txBody>
      </p:sp>
      <p:sp>
        <p:nvSpPr>
          <p:cNvPr id="24580" name="投影片編號版面配置區 3">
            <a:extLst>
              <a:ext uri="{FF2B5EF4-FFF2-40B4-BE49-F238E27FC236}">
                <a16:creationId xmlns:a16="http://schemas.microsoft.com/office/drawing/2014/main" id="{9A2E1625-541C-4C83-A953-7195E67556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686BFDB-DF8B-4D54-94F5-D46389160C3B}" type="slidenum">
              <a:rPr lang="en-US" altLang="zh-HK"/>
              <a:pPr/>
              <a:t>8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357678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>
            <a:extLst>
              <a:ext uri="{FF2B5EF4-FFF2-40B4-BE49-F238E27FC236}">
                <a16:creationId xmlns:a16="http://schemas.microsoft.com/office/drawing/2014/main" id="{FF4BEAEB-7309-41BC-854B-39AEC26F87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134452E0-789E-4A9B-861B-DBB7EBBDFD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/>
              <a:t>教師請學生自由分享意見</a:t>
            </a:r>
            <a:r>
              <a:rPr lang="zh-TW" altLang="en-US" dirty="0">
                <a:latin typeface="PMingLiU" panose="02020500000000000000" pitchFamily="18" charset="-120"/>
              </a:rPr>
              <a:t>，鼓勵學生以不同角度和觀點互相提問。請同學盡量對一次性塑膠產品說「不」，並在生活中</a:t>
            </a:r>
            <a:r>
              <a:rPr lang="zh-TW" altLang="en-US" dirty="0" smtClean="0">
                <a:latin typeface="PMingLiU" panose="02020500000000000000" pitchFamily="18" charset="-120"/>
              </a:rPr>
              <a:t>採用廢物管理原則</a:t>
            </a:r>
            <a:r>
              <a:rPr lang="zh-TW" altLang="en-US" dirty="0">
                <a:latin typeface="PMingLiU" panose="02020500000000000000" pitchFamily="18" charset="-120"/>
              </a:rPr>
              <a:t>。</a:t>
            </a:r>
            <a:r>
              <a:rPr lang="en-US" altLang="zh-TW" dirty="0">
                <a:latin typeface="PMingLiU" panose="02020500000000000000" pitchFamily="18" charset="-120"/>
              </a:rPr>
              <a:t>(</a:t>
            </a:r>
            <a:r>
              <a:rPr lang="zh-TW" altLang="en-US" dirty="0">
                <a:latin typeface="PMingLiU" panose="02020500000000000000" pitchFamily="18" charset="-120"/>
              </a:rPr>
              <a:t>見教師參考資料</a:t>
            </a:r>
            <a:r>
              <a:rPr lang="en-US" altLang="zh-TW" dirty="0">
                <a:latin typeface="PMingLiU" panose="02020500000000000000" pitchFamily="18" charset="-120"/>
              </a:rPr>
              <a:t>)</a:t>
            </a:r>
            <a:r>
              <a:rPr lang="zh-TW" altLang="en-US" dirty="0" smtClean="0">
                <a:latin typeface="PMingLiU" panose="02020500000000000000" pitchFamily="18" charset="-120"/>
              </a:rPr>
              <a:t>。</a:t>
            </a:r>
            <a:endParaRPr lang="en-US" altLang="zh-TW" dirty="0" smtClean="0">
              <a:latin typeface="PMingLiU" panose="02020500000000000000" pitchFamily="18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>
              <a:latin typeface="PMingLiU" panose="02020500000000000000" pitchFamily="18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/>
              <a:t>參考回應：</a:t>
            </a:r>
            <a:endParaRPr lang="en-US" altLang="zh-TW" dirty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zh-TW" altLang="en-US" dirty="0"/>
              <a:t>預期學生能舉出日常生活中減少使用塑膠產品例子。</a:t>
            </a:r>
            <a:endParaRPr lang="en-US" altLang="zh-TW" dirty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zh-TW" altLang="en-US" dirty="0"/>
              <a:t>部分學生或會指出實行上會遇上什麼困難。教師可邀請其他同學作回應，鼓勵學生積極面對實踐上遇到的問題。</a:t>
            </a:r>
            <a:endParaRPr lang="en-HK" altLang="zh-TW" dirty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zh-TW" altLang="en-US" dirty="0"/>
              <a:t>學生可討論及建議學校活動</a:t>
            </a:r>
            <a:r>
              <a:rPr lang="en-US" altLang="zh-TW" dirty="0"/>
              <a:t>/</a:t>
            </a:r>
            <a:r>
              <a:rPr lang="zh-TW" altLang="en-US" dirty="0"/>
              <a:t>商戶如何減少使用塑膠。</a:t>
            </a:r>
            <a:endParaRPr lang="en-HK" altLang="zh-TW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HK" altLang="zh-TW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TW" altLang="en-US" dirty="0"/>
              <a:t>跟進活動</a:t>
            </a:r>
            <a:r>
              <a:rPr lang="en-US" altLang="zh-TW" dirty="0"/>
              <a:t>: </a:t>
            </a:r>
            <a:r>
              <a:rPr lang="zh-TW" altLang="en-US" dirty="0"/>
              <a:t>教師可建議學生為學校設計「保護環境、拒絕塑膠」告示牌，並可分小組報告自己的設計及解釋在校內推廣保護環境的方法。教師更可張貼學生的作品，鼓勵學生在日常生活中關注保護環境。</a:t>
            </a:r>
            <a:endParaRPr lang="en-US" altLang="zh-TW" dirty="0"/>
          </a:p>
        </p:txBody>
      </p:sp>
      <p:sp>
        <p:nvSpPr>
          <p:cNvPr id="26628" name="投影片編號版面配置區 3">
            <a:extLst>
              <a:ext uri="{FF2B5EF4-FFF2-40B4-BE49-F238E27FC236}">
                <a16:creationId xmlns:a16="http://schemas.microsoft.com/office/drawing/2014/main" id="{DFCE160D-71D7-43F9-8BE4-B8BE26D2FE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BD29D5A-9C3A-46B9-9729-6A4C326FDE73}" type="slidenum">
              <a:rPr lang="en-US" altLang="zh-TW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2641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影像版面配置區 1">
            <a:extLst>
              <a:ext uri="{FF2B5EF4-FFF2-40B4-BE49-F238E27FC236}">
                <a16:creationId xmlns:a16="http://schemas.microsoft.com/office/drawing/2014/main" id="{5C654F2B-5509-4EB3-A00D-354721BC6C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>
            <a:extLst>
              <a:ext uri="{FF2B5EF4-FFF2-40B4-BE49-F238E27FC236}">
                <a16:creationId xmlns:a16="http://schemas.microsoft.com/office/drawing/2014/main" id="{96136835-1E03-4EAF-86D5-CF439869BB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HK" altLang="en-US" dirty="0"/>
          </a:p>
        </p:txBody>
      </p:sp>
      <p:sp>
        <p:nvSpPr>
          <p:cNvPr id="29700" name="投影片編號版面配置區 3">
            <a:extLst>
              <a:ext uri="{FF2B5EF4-FFF2-40B4-BE49-F238E27FC236}">
                <a16:creationId xmlns:a16="http://schemas.microsoft.com/office/drawing/2014/main" id="{F9955B30-48BB-4570-A238-EA1F9E9741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C84CD38-5887-4B8A-B4B5-ADADE7311310}" type="slidenum">
              <a:rPr lang="en-US" altLang="zh-TW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8645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nderwater.wmv">
            <a:hlinkClick r:id="" action="ppaction://media"/>
            <a:extLst>
              <a:ext uri="{FF2B5EF4-FFF2-40B4-BE49-F238E27FC236}">
                <a16:creationId xmlns:a16="http://schemas.microsoft.com/office/drawing/2014/main" id="{08140F08-36C7-4AE4-B54E-60C252153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10000" contrast="10000"/>
          </a:blip>
          <a:srcRect b="17288"/>
          <a:stretch/>
        </p:blipFill>
        <p:spPr>
          <a:xfrm>
            <a:off x="3628" y="0"/>
            <a:ext cx="9140372" cy="5040087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6868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Microsoft JhengHei" pitchFamily="34" charset="-120"/>
                <a:ea typeface="Microsoft JhengHei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787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Microsoft JhengHei" pitchFamily="34" charset="-120"/>
                <a:ea typeface="Microsoft JhengHei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55E71D-CA7B-4866-820B-9496BE062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Microsoft JhengHei" pitchFamily="34" charset="-120"/>
                <a:ea typeface="Microsoft JhengHei" pitchFamily="34" charset="-120"/>
              </a:defRPr>
            </a:lvl1pPr>
          </a:lstStyle>
          <a:p>
            <a:pPr>
              <a:defRPr/>
            </a:pPr>
            <a:fld id="{536D77C7-DCF7-457C-AE16-3B4E1332F9AC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0208B1-9D15-4A81-B70A-753A04344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JhengHei" pitchFamily="34" charset="-120"/>
                <a:ea typeface="Microsoft JhengHei" pitchFamily="34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8CE23C-35B5-44DE-824F-A1AD3F789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35E62-1E83-40FF-8564-9B051628E343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35488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69488"/>
            <a:ext cx="8686800" cy="4922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79703-4811-42BB-B047-DC567348F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1060-602C-434F-B1BB-06551067F507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E9AD5-BE5B-493F-B2AC-10929FFFA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E6DE4-17D9-43A3-B408-47AE5EAA7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ACDA1-C4CA-45C4-BA54-E314324EFF21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66219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nderwater.wmv">
            <a:hlinkClick r:id="" action="ppaction://media"/>
            <a:extLst>
              <a:ext uri="{FF2B5EF4-FFF2-40B4-BE49-F238E27FC236}">
                <a16:creationId xmlns:a16="http://schemas.microsoft.com/office/drawing/2014/main" id="{692CD887-A86A-46E5-9EA8-AA1BFD7DE7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92" b="17288"/>
          <a:stretch>
            <a:fillRect/>
          </a:stretch>
        </p:blipFill>
        <p:spPr bwMode="auto">
          <a:xfrm>
            <a:off x="3175" y="5943600"/>
            <a:ext cx="914082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6348" y="79956"/>
            <a:ext cx="2057400" cy="5851525"/>
          </a:xfrm>
        </p:spPr>
        <p:txBody>
          <a:bodyPr vert="eaVer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9956"/>
            <a:ext cx="6465348" cy="58515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B0E0A1-E098-4F73-94B5-15F77FDEC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790CA-07F5-44C3-B5B7-B06E4091A05B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E34FAE-9E40-40EF-B1BA-1CCC57C40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5F2CE7-3A6C-4143-9EDC-706E9B47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28C3E-B854-4ADE-B46E-229A377F72B7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77959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4937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566FD-AA2D-48A6-BB66-2CA636206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7926D-FCD5-467E-A195-2A8D406B13F3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2CD46-8AA7-4A28-AEE5-DB035F5EB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08D50-6A51-49B8-AE6C-765FFE79D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AE77D-402F-4CA5-AB15-97261AC5B62C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94589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nderwater.wmv">
            <a:hlinkClick r:id="" action="ppaction://media"/>
            <a:extLst>
              <a:ext uri="{FF2B5EF4-FFF2-40B4-BE49-F238E27FC236}">
                <a16:creationId xmlns:a16="http://schemas.microsoft.com/office/drawing/2014/main" id="{3A53C7A4-412D-49A3-B354-4A4010B28A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-10000" contrast="10000"/>
          </a:blip>
          <a:srcRect t="33942" b="17288"/>
          <a:stretch/>
        </p:blipFill>
        <p:spPr>
          <a:xfrm>
            <a:off x="3628" y="0"/>
            <a:ext cx="9140372" cy="2971800"/>
          </a:xfrm>
          <a:prstGeom prst="rect">
            <a:avLst/>
          </a:prstGeom>
          <a:effectLst>
            <a:reflection blurRad="6350" stA="50000" endPos="95000" dist="1016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24387"/>
            <a:ext cx="8686799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124200"/>
            <a:ext cx="86867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A94EDB-6714-4630-A12B-4D44D2032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06383-B5F1-43AD-9D6F-75D236487538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24608C-1806-402B-B453-B5C2B2A9C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A7BE3A-DAA8-4B37-95C0-1F423A8F3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65365-6EE2-44B4-8C7C-AC15F69F9C2E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20153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254" y="1371600"/>
            <a:ext cx="4255546" cy="4937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937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38CCFF-9BE1-4C5B-BC31-22307C78B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23A8B-4624-41B3-8CFD-ADBE34F0ACB5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655A58-2F16-4404-89F7-F4BB41B7E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4A646F-28ED-4E45-A577-98CAE84EF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DD13B-4C35-42DF-9CC1-7BCA018B8558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401142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496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14722"/>
            <a:ext cx="4268788" cy="4297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496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4722"/>
            <a:ext cx="4270375" cy="4297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9CC7A06-D0DE-4661-946B-BF5924FCA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6D36D-6B64-46B2-BB16-43A4ABB57393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4855AFA-DDDC-47DC-95C0-494AA14BA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1A4F358-D728-4FB9-BBBA-9554B42C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6D904-123A-4DD1-BAB8-CE94A5034F3F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20159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C67253A-AD20-4386-A289-8F7A412D6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061B9-1297-42DF-95C0-BFF0FCBE9F65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666861A-E90E-4575-95D9-02FA6C4B7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3A98DF8-C09D-410B-95B4-2DEC1ABE8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1B3EF-2C63-4330-ACCE-961DC8DF9050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55451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nderwater.wmv">
            <a:hlinkClick r:id="" action="ppaction://media"/>
            <a:extLst>
              <a:ext uri="{FF2B5EF4-FFF2-40B4-BE49-F238E27FC236}">
                <a16:creationId xmlns:a16="http://schemas.microsoft.com/office/drawing/2014/main" id="{191F6971-4E1D-42F6-8994-6649B93236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92" b="17288"/>
          <a:stretch>
            <a:fillRect/>
          </a:stretch>
        </p:blipFill>
        <p:spPr bwMode="auto">
          <a:xfrm>
            <a:off x="3175" y="5943600"/>
            <a:ext cx="914082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A3AA23E5-CB80-4B10-BB34-7B55DD2CF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81AC8-2C78-44DC-AA3A-8379A195E068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0AAA106-C358-43D0-88AC-B3893EF2F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6CA9B8D-683E-406F-9C1A-53964844C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83781-7B30-407A-B8A1-F87F55426D98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4473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Underwater.wmv">
            <a:hlinkClick r:id="" action="ppaction://media"/>
            <a:extLst>
              <a:ext uri="{FF2B5EF4-FFF2-40B4-BE49-F238E27FC236}">
                <a16:creationId xmlns:a16="http://schemas.microsoft.com/office/drawing/2014/main" id="{1B691400-7079-4761-A43F-61FAE1DF03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92" b="17288"/>
          <a:stretch>
            <a:fillRect/>
          </a:stretch>
        </p:blipFill>
        <p:spPr bwMode="auto">
          <a:xfrm>
            <a:off x="3175" y="5943600"/>
            <a:ext cx="914082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84"/>
            <a:ext cx="32369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684"/>
            <a:ext cx="53403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216734"/>
            <a:ext cx="32369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C65D8D7-AF24-4639-861E-02B4BD799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52F5A-33CC-4BB7-8FBA-830325879737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C0C55DA-F033-4E42-B9BD-4DB05EB84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0E73B83-B2A7-4772-A931-58D996F13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C2B14-BA1E-4C18-BA62-39666AA7232A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07510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Underwater.wmv">
            <a:hlinkClick r:id="" action="ppaction://media"/>
            <a:extLst>
              <a:ext uri="{FF2B5EF4-FFF2-40B4-BE49-F238E27FC236}">
                <a16:creationId xmlns:a16="http://schemas.microsoft.com/office/drawing/2014/main" id="{63D64B73-2D74-45E1-AFF1-CEFEC708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92" b="17288"/>
          <a:stretch>
            <a:fillRect/>
          </a:stretch>
        </p:blipFill>
        <p:spPr bwMode="auto">
          <a:xfrm>
            <a:off x="3175" y="5943600"/>
            <a:ext cx="914082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16425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831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69F2375-8776-4B32-8DCD-3EBA0E270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B9549-8CEF-4764-A3D4-5EFBA5A02464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11EEB1C-A24F-4394-92B9-8A1485CF9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AFF3B79-6263-4546-B033-1C75E911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88D83-C2A1-4A20-8C53-3C834C8B44E2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475968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nderwater.wmv">
            <a:hlinkClick r:id="" action="ppaction://media"/>
            <a:extLst>
              <a:ext uri="{FF2B5EF4-FFF2-40B4-BE49-F238E27FC236}">
                <a16:creationId xmlns:a16="http://schemas.microsoft.com/office/drawing/2014/main" id="{C2715295-3768-43F0-8B8F-719E865EA0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lum bright="-10000" contrast="10000"/>
          </a:blip>
          <a:srcRect t="62763" b="17288"/>
          <a:stretch/>
        </p:blipFill>
        <p:spPr>
          <a:xfrm>
            <a:off x="3628" y="0"/>
            <a:ext cx="9140372" cy="1215573"/>
          </a:xfrm>
          <a:prstGeom prst="rect">
            <a:avLst/>
          </a:prstGeom>
          <a:effectLst>
            <a:reflection blurRad="6350" stA="25000" endPos="95000" dist="101600" dir="5400000" sy="-100000" algn="bl" rotWithShape="0"/>
          </a:effec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4DB7CC-88C9-43E9-BAC2-ECA7FE935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7625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4E5DD725-FCD0-4CCB-B122-3089D4DE76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370013"/>
            <a:ext cx="868680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12AF4-E13B-4ACF-B90F-4AB0537DA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Microsoft JhengHei" pitchFamily="34" charset="-120"/>
                <a:ea typeface="Microsoft JhengHei" pitchFamily="34" charset="-120"/>
              </a:defRPr>
            </a:lvl1pPr>
          </a:lstStyle>
          <a:p>
            <a:pPr>
              <a:defRPr/>
            </a:pPr>
            <a:fld id="{BBC692A7-1A44-41C5-88FB-3EF5E9BC7346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F544E-0ABB-4F80-AF6A-5A8AA81D0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Microsoft JhengHei" pitchFamily="34" charset="-120"/>
                <a:ea typeface="Microsoft JhengHei" pitchFamily="34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1AE03-6996-4819-AB8C-4A173DB88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fld id="{B76ED6C1-8B69-4E17-BBE6-8F17036CB857}" type="slidenum">
              <a:rPr lang="en-US" altLang="zh-HK"/>
              <a:pPr/>
              <a:t>‹#›</a:t>
            </a:fld>
            <a:endParaRPr lang="en-US" altLang="zh-H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6" r:id="rId2"/>
    <p:sldLayoutId id="2147483672" r:id="rId3"/>
    <p:sldLayoutId id="2147483667" r:id="rId4"/>
    <p:sldLayoutId id="2147483668" r:id="rId5"/>
    <p:sldLayoutId id="2147483669" r:id="rId6"/>
    <p:sldLayoutId id="2147483673" r:id="rId7"/>
    <p:sldLayoutId id="2147483674" r:id="rId8"/>
    <p:sldLayoutId id="2147483675" r:id="rId9"/>
    <p:sldLayoutId id="2147483670" r:id="rId10"/>
    <p:sldLayoutId id="214748367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Microsoft JhengHei" pitchFamily="34" charset="-120"/>
          <a:ea typeface="Microsoft JhengHei" pitchFamily="34" charset="-120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icrosoft JhengHei" pitchFamily="34" charset="-120"/>
          <a:ea typeface="Microsoft JhengHei" pitchFamily="34" charset="-12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Microsoft JhengHei" pitchFamily="34" charset="-120"/>
          <a:ea typeface="Microsoft JhengHei" pitchFamily="34" charset="-12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JhengHei" pitchFamily="34" charset="-120"/>
          <a:ea typeface="Microsoft JhengHei" pitchFamily="34" charset="-12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icrosoft JhengHei" pitchFamily="34" charset="-120"/>
          <a:ea typeface="Microsoft JhengHei" pitchFamily="34" charset="-12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Microsoft JhengHei" pitchFamily="34" charset="-120"/>
          <a:ea typeface="Microsoft JhengHei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3o5kSVwfvuY&amp;feature=youtu.b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D25C7-0F8E-423D-B987-E53D2820D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116632"/>
            <a:ext cx="8686800" cy="1470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生活事件</a:t>
            </a:r>
            <a:r>
              <a:rPr lang="zh-TW" altLang="en-US" sz="400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事例</a:t>
            </a:r>
            <a:r>
              <a:rPr lang="en-US" altLang="zh-TW" sz="400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800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走</a:t>
            </a:r>
            <a:r>
              <a:rPr lang="zh-TW" altLang="en-US" sz="800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塑</a:t>
            </a:r>
            <a:r>
              <a:rPr lang="zh-TW" altLang="en-US" sz="800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en-US" altLang="zh-TW" sz="800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• </a:t>
            </a:r>
            <a:r>
              <a:rPr lang="zh-TW" altLang="en-US" sz="800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絕</a:t>
            </a:r>
            <a:r>
              <a:rPr lang="zh-TW" altLang="en-US" sz="800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膠」</a:t>
            </a:r>
            <a:endParaRPr lang="en-US" sz="800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65CF1-FC37-4D15-B0BE-35328FB6C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9632" y="1662830"/>
            <a:ext cx="6400800" cy="122413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20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價值觀教育 </a:t>
            </a:r>
            <a:r>
              <a:rPr lang="en-US" altLang="zh-TW" sz="20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可持續發展教育</a:t>
            </a:r>
            <a:r>
              <a:rPr lang="en-US" altLang="zh-TW" sz="20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sz="20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高小</a:t>
            </a:r>
            <a:endParaRPr lang="en-US" altLang="zh-TW" sz="2000" b="1" dirty="0" smtClean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sz="20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教育局德育</a:t>
            </a:r>
            <a:r>
              <a:rPr lang="zh-TW" altLang="en-US" sz="20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、公民及國民教育組製作</a:t>
            </a:r>
            <a:endParaRPr lang="en-US" sz="20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452320" y="24653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100" dirty="0" smtClean="0"/>
              <a:t>Images: www.freepik.com</a:t>
            </a:r>
            <a:endParaRPr lang="zh-HK" altLang="en-US" sz="1100" dirty="0"/>
          </a:p>
        </p:txBody>
      </p:sp>
      <p:sp>
        <p:nvSpPr>
          <p:cNvPr id="4" name="矩形 3"/>
          <p:cNvSpPr/>
          <p:nvPr/>
        </p:nvSpPr>
        <p:spPr>
          <a:xfrm>
            <a:off x="6588224" y="2420888"/>
            <a:ext cx="16113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0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0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0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BBA14C3-2445-4843-A6C1-49B599778414}"/>
              </a:ext>
            </a:extLst>
          </p:cNvPr>
          <p:cNvSpPr/>
          <p:nvPr/>
        </p:nvSpPr>
        <p:spPr>
          <a:xfrm>
            <a:off x="2330450" y="2551113"/>
            <a:ext cx="4338638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教師參考資料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E011534-3E49-407C-8661-491C9A706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455" y="-603448"/>
            <a:ext cx="9838909" cy="280831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679354"/>
            <a:ext cx="9144000" cy="1358707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7027639" y="6381328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100" dirty="0" smtClean="0"/>
              <a:t>Images: www.freepik.com</a:t>
            </a:r>
            <a:endParaRPr lang="zh-HK" altLang="en-US" sz="11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0.08912 L 0 0.05787 L 0.02361 -0.07292 " pathEditMode="relative" rAng="0" ptsTypes="AAA">
                                      <p:cBhvr>
                                        <p:cTn id="6" dur="5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73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-0.05648 L 0.01198 0.12199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/>
          <a:srcRect l="20863" t="26189" r="23226" b="20586"/>
          <a:stretch/>
        </p:blipFill>
        <p:spPr>
          <a:xfrm>
            <a:off x="347977" y="1317474"/>
            <a:ext cx="8448046" cy="452149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2930033-C364-4D84-9F85-C36493332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0"/>
            <a:ext cx="7200900" cy="9048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200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教師參考資料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9FC8A0F-E3B7-4415-8AD8-8B2DED6D7C73}"/>
              </a:ext>
            </a:extLst>
          </p:cNvPr>
          <p:cNvSpPr/>
          <p:nvPr/>
        </p:nvSpPr>
        <p:spPr>
          <a:xfrm>
            <a:off x="675968" y="764704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kern="100" dirty="0">
                <a:ln w="10160">
                  <a:solidFill>
                    <a:schemeClr val="accent5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在生活中採用廢物管理</a:t>
            </a:r>
            <a:r>
              <a:rPr lang="zh-TW" altLang="zh-HK" sz="2400" kern="100" dirty="0">
                <a:ln w="10160">
                  <a:solidFill>
                    <a:schemeClr val="accent5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原則：</a:t>
            </a:r>
          </a:p>
          <a:p>
            <a:pPr marL="3048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HK" kern="100" dirty="0">
                <a:ln w="10160">
                  <a:solidFill>
                    <a:schemeClr val="accent5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 </a:t>
            </a:r>
            <a:endParaRPr lang="zh-TW" altLang="zh-HK" kern="100" dirty="0">
              <a:ln w="10160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47675" lvl="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>
              <a:ln w="10160">
                <a:solidFill>
                  <a:srgbClr val="F5C040">
                    <a:lumMod val="20000"/>
                    <a:lumOff val="80000"/>
                  </a:srgbClr>
                </a:solidFill>
                <a:prstDash val="solid"/>
              </a:ln>
              <a:solidFill>
                <a:srgbClr val="05E0DB">
                  <a:lumMod val="60000"/>
                  <a:lumOff val="4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47675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>
              <a:ln w="10160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47675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dirty="0">
              <a:ln w="10160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676" name="矩形 2">
            <a:extLst>
              <a:ext uri="{FF2B5EF4-FFF2-40B4-BE49-F238E27FC236}">
                <a16:creationId xmlns:a16="http://schemas.microsoft.com/office/drawing/2014/main" id="{A4BDC4F4-2A7C-41BB-8C72-E5C3FC33E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50" y="5519134"/>
            <a:ext cx="73437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 環境局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「香港資源循環藍圖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2013-2022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 </a:t>
            </a:r>
            <a:endParaRPr lang="zh-HK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/>
          <a:srcRect l="59450" t="44397" r="24013" b="27589"/>
          <a:stretch/>
        </p:blipFill>
        <p:spPr>
          <a:xfrm>
            <a:off x="539552" y="4653136"/>
            <a:ext cx="777630" cy="7406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7164288" y="6509289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100" dirty="0" smtClean="0"/>
              <a:t>Images: www.freepik.com</a:t>
            </a:r>
            <a:endParaRPr lang="zh-HK" altLang="en-US" sz="11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D164508-9602-4B12-87F6-466B5EF50166}"/>
              </a:ext>
            </a:extLst>
          </p:cNvPr>
          <p:cNvSpPr/>
          <p:nvPr/>
        </p:nvSpPr>
        <p:spPr>
          <a:xfrm>
            <a:off x="2555776" y="2828835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學習重點</a:t>
            </a:r>
            <a:endParaRPr lang="zh-HK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2E011534-3E49-407C-8661-491C9A706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455" y="-603448"/>
            <a:ext cx="9838909" cy="280831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679354"/>
            <a:ext cx="9144000" cy="135870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27133" y="6174728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100" dirty="0" smtClean="0"/>
              <a:t>Images: www.freepik.com</a:t>
            </a:r>
            <a:endParaRPr lang="zh-HK" altLang="en-US" sz="11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0.08912 L 0 0.05787 L 0.02361 -0.07292 " pathEditMode="relative" rAng="0" ptsTypes="AAA">
                                      <p:cBhvr>
                                        <p:cTn id="6" dur="5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73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-0.05648 L 0.01198 0.12199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0" y="260648"/>
            <a:ext cx="9052990" cy="703830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FA5DF95-1626-4046-BB8D-3D8F78F00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45" y="260648"/>
            <a:ext cx="7200900" cy="1143000"/>
          </a:xfrm>
        </p:spPr>
        <p:txBody>
          <a:bodyPr/>
          <a:lstStyle/>
          <a:p>
            <a:r>
              <a:rPr lang="zh-TW" altLang="en-US" sz="360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Wingdings" panose="05000000000000000000" pitchFamily="2" charset="2"/>
              </a:rPr>
              <a:t>學習重點</a:t>
            </a:r>
            <a:endParaRPr lang="zh-HK" altLang="en-US" sz="3600" dirty="0"/>
          </a:p>
        </p:txBody>
      </p:sp>
      <p:sp>
        <p:nvSpPr>
          <p:cNvPr id="12291" name="內容預留位置 2">
            <a:extLst>
              <a:ext uri="{FF2B5EF4-FFF2-40B4-BE49-F238E27FC236}">
                <a16:creationId xmlns:a16="http://schemas.microsoft.com/office/drawing/2014/main" id="{244F3F56-6D92-4A97-9474-8E97B0A34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5" y="5130800"/>
            <a:ext cx="7200900" cy="4114800"/>
          </a:xfrm>
        </p:spPr>
        <p:txBody>
          <a:bodyPr/>
          <a:lstStyle/>
          <a:p>
            <a:endParaRPr lang="en-US" altLang="zh-TW"/>
          </a:p>
          <a:p>
            <a:endParaRPr lang="en-US" altLang="zh-TW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40A3223-6B46-4DE9-94CC-451210A88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621312"/>
              </p:ext>
            </p:extLst>
          </p:nvPr>
        </p:nvGraphicFramePr>
        <p:xfrm>
          <a:off x="605410" y="1235459"/>
          <a:ext cx="7902570" cy="5601019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40159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6462411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251232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內容概要</a:t>
                      </a:r>
                      <a:r>
                        <a:rPr lang="en-US" altLang="zh-TW" sz="23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  </a:t>
                      </a:r>
                    </a:p>
                    <a:p>
                      <a:endParaRPr lang="zh-TW" altLang="en-US" sz="23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3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TW" altLang="en-US" sz="2300" b="1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綜合新聞報導</a:t>
                      </a:r>
                      <a:r>
                        <a:rPr lang="en-US" altLang="zh-TW" sz="2300" b="1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  </a:t>
                      </a:r>
                      <a:r>
                        <a:rPr lang="zh-TW" altLang="en-US" sz="2300" b="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塑膠</a:t>
                      </a:r>
                      <a:r>
                        <a:rPr lang="zh-TW" altLang="en-US" sz="2300" b="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污染越來越嚴重，影響陸地環境以及海洋生態。魚類和貝殻類動物體內，含有由</a:t>
                      </a:r>
                      <a:r>
                        <a:rPr lang="zh-TW" altLang="en-US" sz="2300" b="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海洋塑膠垃圾</a:t>
                      </a:r>
                      <a:r>
                        <a:rPr lang="zh-TW" altLang="en-US" sz="2300" b="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降解而成的</a:t>
                      </a:r>
                      <a:r>
                        <a:rPr lang="zh-TW" altLang="en-US" sz="2300" b="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微塑膠。</a:t>
                      </a:r>
                    </a:p>
                    <a:p>
                      <a:pPr marL="0" indent="0" algn="just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TW" altLang="en-US" sz="23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短片</a:t>
                      </a:r>
                      <a:r>
                        <a:rPr lang="en-US" altLang="zh-TW" sz="23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zh-TW" altLang="en-US" sz="2300" b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即</a:t>
                      </a:r>
                      <a:r>
                        <a:rPr lang="zh-TW" altLang="en-US" sz="23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棄</a:t>
                      </a:r>
                      <a:r>
                        <a:rPr lang="zh-TW" altLang="en-US" sz="2300" b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塑膠破壞生態</a:t>
                      </a:r>
                      <a:r>
                        <a:rPr lang="zh-TW" altLang="en-US" sz="23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</a:t>
                      </a:r>
                      <a:r>
                        <a:rPr lang="zh-TW" altLang="en-US" sz="2300" b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環境。</a:t>
                      </a:r>
                      <a:r>
                        <a:rPr lang="zh-TW" altLang="en-US" sz="23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人人多走幾</a:t>
                      </a:r>
                      <a:r>
                        <a:rPr lang="zh-TW" altLang="en-US" sz="2300" b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步</a:t>
                      </a:r>
                      <a:r>
                        <a:rPr lang="zh-TW" altLang="en-US" sz="2300" b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，減少使用各類</a:t>
                      </a:r>
                      <a:r>
                        <a:rPr lang="zh-TW" altLang="en-US" sz="23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即棄塑膠</a:t>
                      </a:r>
                      <a:r>
                        <a:rPr lang="zh-TW" altLang="en-US" sz="2300" b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23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學習目標</a:t>
                      </a:r>
                      <a:r>
                        <a:rPr lang="en-US" altLang="zh-TW" sz="23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</a:p>
                    <a:p>
                      <a:endParaRPr lang="zh-TW" altLang="en-US" sz="23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23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反思社會發展與人類生活方式如何影響環境。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23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提升學生關注</a:t>
                      </a:r>
                      <a:r>
                        <a:rPr lang="zh-TW" altLang="en-US" sz="23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香港塑膠</a:t>
                      </a:r>
                      <a:r>
                        <a:rPr lang="zh-TW" altLang="en-US" sz="23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污染對生活的影響。</a:t>
                      </a:r>
                      <a:endParaRPr lang="en-US" altLang="zh-TW" sz="23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23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培養</a:t>
                      </a:r>
                      <a:r>
                        <a:rPr lang="zh-TW" altLang="en-US" sz="23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學生實踐</a:t>
                      </a:r>
                      <a:r>
                        <a:rPr lang="zh-TW" altLang="en-US" sz="23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廢物管理原則</a:t>
                      </a:r>
                      <a:r>
                        <a:rPr lang="zh-TW" altLang="en-US" sz="23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的生活習慣</a:t>
                      </a:r>
                      <a:r>
                        <a:rPr lang="zh-TW" altLang="en-US" sz="23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150451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價值觀和態度</a:t>
                      </a:r>
                      <a:r>
                        <a:rPr lang="en-US" altLang="zh-TW" sz="23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endParaRPr lang="zh-TW" altLang="en-US" sz="23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sz="23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00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愛護環境、關愛、責任感、承擔精神、珍惜</a:t>
                      </a:r>
                    </a:p>
                  </a:txBody>
                  <a:tcPr marL="86263" marR="86263" marT="43537" marB="4353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6854817" y="5949280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100" dirty="0" smtClean="0">
                <a:solidFill>
                  <a:schemeClr val="bg1"/>
                </a:solidFill>
              </a:rPr>
              <a:t>Images: www.freepik.com</a:t>
            </a:r>
            <a:endParaRPr lang="zh-HK" alt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9640E83-FA69-437D-AE37-A35268603DF2}"/>
              </a:ext>
            </a:extLst>
          </p:cNvPr>
          <p:cNvSpPr/>
          <p:nvPr/>
        </p:nvSpPr>
        <p:spPr>
          <a:xfrm>
            <a:off x="323528" y="-4236"/>
            <a:ext cx="8568952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1400" b="1" spc="12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spc="12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綜合</a:t>
            </a:r>
            <a:r>
              <a:rPr lang="zh-TW" altLang="en-US" sz="2800" b="1" spc="12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新聞報導</a:t>
            </a:r>
            <a:endParaRPr lang="en-HK" altLang="zh-TW" sz="2800" b="1" spc="12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400" b="1" spc="12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sz="1400" b="1" spc="12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400" b="1" spc="12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1400" b="1" spc="12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en-US" altLang="zh-TW" sz="1400" b="1" spc="12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HK" altLang="zh-TW" sz="1400" b="1" spc="12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fontAlgn="auto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TW" altLang="en-US" b="1" spc="12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目前塑膠污染越來越嚴重。有預測，到</a:t>
            </a:r>
            <a:r>
              <a:rPr lang="en-US" altLang="zh-TW" b="1" spc="12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2050</a:t>
            </a:r>
            <a:r>
              <a:rPr lang="zh-TW" altLang="en-US" b="1" spc="12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年，海洋累積的塑膠垃圾重量會超越大海中所有</a:t>
            </a:r>
            <a:r>
              <a:rPr lang="zh-TW" altLang="en-US" b="1" spc="12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魚類的重量總和</a:t>
            </a:r>
            <a:r>
              <a:rPr lang="zh-TW" altLang="en-US" b="1" spc="12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spc="12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fontAlgn="auto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b="1" spc="12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香港人很喜歡吃海鮮，最近有不同新聞關注塑膠透過魚類海產，進入食物鏈後對人類是否造成影響。人類使用塑膠越來越多，塑膠流入大海，幾十年至過百年也無法完全分解，長年經過海浪沖刷和陽光降解至直徑小於</a:t>
            </a:r>
            <a:r>
              <a:rPr lang="en-US" altLang="zh-TW" b="1" spc="12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b="1" spc="12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毫米的微塑膠。此外，</a:t>
            </a:r>
            <a:r>
              <a:rPr lang="zh-TW" altLang="en-US" b="1" spc="120" dirty="0" smtClean="0">
                <a:ln w="0"/>
                <a:solidFill>
                  <a:srgbClr val="31B6F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衣服</a:t>
            </a:r>
            <a:r>
              <a:rPr lang="zh-TW" altLang="en-US" b="1" spc="120" dirty="0">
                <a:ln w="0"/>
                <a:solidFill>
                  <a:srgbClr val="31B6F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物料，如聚酯纖維經洗衣後，流入</a:t>
            </a:r>
            <a:r>
              <a:rPr lang="zh-TW" altLang="en-US" b="1" spc="120" dirty="0" smtClean="0">
                <a:ln w="0"/>
                <a:solidFill>
                  <a:srgbClr val="31B6F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大海也會成為</a:t>
            </a:r>
            <a:r>
              <a:rPr lang="zh-TW" altLang="en-US" b="1" spc="120" dirty="0">
                <a:ln w="0"/>
                <a:solidFill>
                  <a:srgbClr val="31B6F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微塑膠</a:t>
            </a:r>
            <a:r>
              <a:rPr lang="zh-TW" altLang="en-US" b="1" spc="120" dirty="0" smtClean="0">
                <a:ln w="0"/>
                <a:solidFill>
                  <a:srgbClr val="31B6F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HK" altLang="zh-TW" b="1" spc="120" dirty="0" smtClean="0">
              <a:ln w="0"/>
              <a:solidFill>
                <a:srgbClr val="31B6F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fontAlgn="auto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b="1" spc="12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科學家開始</a:t>
            </a:r>
            <a:r>
              <a:rPr lang="zh-TW" altLang="en-US" b="1" spc="12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研究微塑膠進入食物鏈後對人類健康的影響</a:t>
            </a:r>
            <a:r>
              <a:rPr lang="zh-TW" altLang="en-US" b="1" spc="12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b="1" spc="120" dirty="0" smtClean="0">
                <a:ln w="0"/>
                <a:solidFill>
                  <a:srgbClr val="31B6F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雖然如此，微塑膠是膠粒，製造過程會包含塑化劑或其他化學物質，對人類身體也有一定的影響。</a:t>
            </a:r>
            <a:endParaRPr lang="en-HK" altLang="zh-TW" b="1" spc="120" dirty="0" smtClean="0">
              <a:ln w="0"/>
              <a:solidFill>
                <a:srgbClr val="31B6F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just" eaLnBrk="1" fontAlgn="auto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b="1" spc="120" dirty="0" smtClean="0">
                <a:ln w="0"/>
                <a:solidFill>
                  <a:srgbClr val="31B6F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人類</a:t>
            </a:r>
            <a:r>
              <a:rPr lang="zh-TW" altLang="en-US" b="1" spc="120" dirty="0">
                <a:ln w="0"/>
                <a:solidFill>
                  <a:srgbClr val="31B6F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能夠為海洋及下一代出一分力嗎</a:t>
            </a:r>
            <a:r>
              <a:rPr lang="en-US" altLang="zh-TW" b="1" spc="120" dirty="0">
                <a:ln w="0"/>
                <a:solidFill>
                  <a:srgbClr val="31B6F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b="1" spc="120" dirty="0" smtClean="0">
                <a:ln w="0"/>
                <a:solidFill>
                  <a:srgbClr val="31B6F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現時</a:t>
            </a:r>
            <a:r>
              <a:rPr lang="zh-TW" altLang="en-US" b="1" spc="120" dirty="0">
                <a:ln w="0"/>
                <a:solidFill>
                  <a:srgbClr val="31B6F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有國家已</a:t>
            </a:r>
            <a:r>
              <a:rPr lang="zh-TW" altLang="en-US" b="1" spc="120" dirty="0" smtClean="0">
                <a:ln w="0"/>
                <a:solidFill>
                  <a:srgbClr val="31B6F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禁售含有</a:t>
            </a:r>
            <a:r>
              <a:rPr lang="zh-TW" altLang="en-US" b="1" spc="120" dirty="0">
                <a:ln w="0"/>
                <a:solidFill>
                  <a:srgbClr val="31B6F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微塑膠的</a:t>
            </a:r>
            <a:r>
              <a:rPr lang="zh-TW" altLang="en-US" b="1" spc="120" dirty="0" smtClean="0">
                <a:ln w="0"/>
                <a:solidFill>
                  <a:srgbClr val="31B6F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化妝品及個人護理產品，</a:t>
            </a:r>
            <a:r>
              <a:rPr lang="zh-TW" altLang="en-US" b="1" spc="120" dirty="0">
                <a:ln w="0"/>
                <a:solidFill>
                  <a:srgbClr val="31B6F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值得我們借鏡。</a:t>
            </a:r>
            <a:endParaRPr lang="en-HK" altLang="zh-TW" b="1" spc="120" dirty="0">
              <a:ln w="0"/>
              <a:solidFill>
                <a:srgbClr val="31B6F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fontAlgn="auto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altLang="zh-TW" sz="1600" b="1" spc="12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altLang="zh-TW" sz="1600" b="1" spc="12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600" b="1" spc="12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6858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380312" y="4941168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100" dirty="0" smtClean="0"/>
              <a:t>Images: www.freepik.com</a:t>
            </a:r>
            <a:endParaRPr lang="zh-HK" altLang="en-US" sz="11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1000"/>
            <a:lum/>
          </a:blip>
          <a:srcRect/>
          <a:stretch>
            <a:fillRect l="5000" t="-11000" r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089F1FF1-51BE-4BD9-A73A-B35349DE04FA}"/>
                  </a:ext>
                </a:extLst>
              </p:cNvPr>
              <p:cNvSpPr/>
              <p:nvPr/>
            </p:nvSpPr>
            <p:spPr>
              <a:xfrm>
                <a:off x="2627784" y="2420888"/>
                <a:ext cx="4108817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7200" b="1" i="0" dirty="0" smtClean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反思問題</m:t>
                      </m:r>
                    </m:oMath>
                  </m:oMathPara>
                </a14:m>
                <a:endParaRPr lang="zh-TW" altLang="en-US" sz="7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089F1FF1-51BE-4BD9-A73A-B35349DE04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420888"/>
                <a:ext cx="4108817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7236296" y="6453336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100" dirty="0" smtClean="0"/>
              <a:t>Images: www.freepik.com</a:t>
            </a:r>
            <a:endParaRPr lang="zh-HK" altLang="en-US" sz="11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00278 -0.074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4C164D-98FC-4C6F-A1C6-7A1BDFD7F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423" y="197926"/>
            <a:ext cx="6315075" cy="1143001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dirty="0">
                <a:ln/>
                <a:solidFill>
                  <a:schemeClr val="accent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反思問題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20E093B8-3075-41C4-B0D6-17A8468BC443}"/>
              </a:ext>
            </a:extLst>
          </p:cNvPr>
          <p:cNvSpPr txBox="1"/>
          <p:nvPr/>
        </p:nvSpPr>
        <p:spPr>
          <a:xfrm>
            <a:off x="597101" y="1340927"/>
            <a:ext cx="7819717" cy="34009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 algn="just" eaLnBrk="1" fontAlgn="auto"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zh-TW" altLang="en-US" sz="32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為什麼食物</a:t>
            </a:r>
            <a:r>
              <a:rPr lang="zh-TW" altLang="en-US" sz="32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鍊中會有大量微塑膠？</a:t>
            </a:r>
            <a:endParaRPr lang="en-US" altLang="zh-TW" sz="3200" b="1" dirty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 eaLnBrk="1" fontAlgn="auto"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zh-TW" altLang="en-US" sz="32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為何會造成海洋塑膠污染</a:t>
            </a:r>
            <a:r>
              <a:rPr lang="en-US" altLang="zh-TW" sz="32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z="32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試列舉污染物的例子。</a:t>
            </a:r>
            <a:endParaRPr lang="en-US" altLang="zh-TW" sz="3200" b="1" dirty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 eaLnBrk="1" fontAlgn="auto"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zh-TW" altLang="en-US" sz="32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你認為我們日常生活</a:t>
            </a:r>
            <a:r>
              <a:rPr lang="zh-TW" altLang="en-US" sz="32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zh-TW" altLang="en-US" sz="3200" b="1" dirty="0" smtClean="0">
                <a:ln/>
                <a:solidFill>
                  <a:schemeClr val="accent3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sz="3200" b="1" dirty="0" smtClean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濫用</a:t>
            </a:r>
            <a:r>
              <a:rPr lang="zh-TW" altLang="en-US" sz="3200" b="1" dirty="0">
                <a:ln/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塑膠的情況嚴重嗎？何以見得？有什麼方法可以減少微塑膠污染？</a:t>
            </a:r>
            <a:endParaRPr lang="en-US" altLang="zh-TW" sz="3200" b="1" dirty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7515" y="6525344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100" dirty="0" smtClean="0"/>
              <a:t>Images: www.freepik.com</a:t>
            </a:r>
            <a:endParaRPr lang="zh-HK" altLang="en-US" sz="11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19E8384-4168-44A0-95FA-C7D1BFC9ADB6}"/>
              </a:ext>
            </a:extLst>
          </p:cNvPr>
          <p:cNvSpPr/>
          <p:nvPr/>
        </p:nvSpPr>
        <p:spPr>
          <a:xfrm>
            <a:off x="3797488" y="2481263"/>
            <a:ext cx="156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短</a:t>
            </a:r>
            <a:r>
              <a:rPr lang="zh-TW" altLang="en-US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片</a:t>
            </a:r>
            <a:endParaRPr lang="zh-TW" alt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1271846"/>
            <a:ext cx="10175552" cy="763166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280702" y="6453336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100" dirty="0" smtClean="0"/>
              <a:t>Images: www.freepik.com</a:t>
            </a:r>
            <a:endParaRPr lang="zh-HK" altLang="en-US" sz="11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EA04DD8D-22B5-422C-8DEB-B9A83E5A3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072819" cy="482765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0B7C17A-0525-457D-8D4D-89366E642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 descr="A screenshot of a computer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3F57C4AF-0699-470D-ADEF-6D8233A9C3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63" t="16926" r="34250" b="33463"/>
          <a:stretch/>
        </p:blipFill>
        <p:spPr>
          <a:xfrm>
            <a:off x="882347" y="1651173"/>
            <a:ext cx="7308124" cy="3794051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6958563" y="6470392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100" dirty="0" smtClean="0"/>
              <a:t>Images: www.freepik.com</a:t>
            </a:r>
            <a:endParaRPr lang="zh-HK" alt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F89408-031A-42CE-AB65-D63643613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476672"/>
            <a:ext cx="6316662" cy="114300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800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反思問題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20E093B8-3075-41C4-B0D6-17A8468BC443}"/>
              </a:ext>
            </a:extLst>
          </p:cNvPr>
          <p:cNvSpPr txBox="1"/>
          <p:nvPr/>
        </p:nvSpPr>
        <p:spPr>
          <a:xfrm>
            <a:off x="131731" y="1900513"/>
            <a:ext cx="309634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2800" b="1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在學校、家庭和</a:t>
            </a:r>
            <a:r>
              <a:rPr lang="zh-TW" altLang="en-US" sz="2800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社區，有</a:t>
            </a:r>
            <a:r>
              <a:rPr lang="zh-TW" altLang="en-US" sz="2800" b="1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哪</a:t>
            </a:r>
            <a:r>
              <a:rPr lang="zh-TW" altLang="en-US" sz="2800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些行動</a:t>
            </a:r>
            <a:r>
              <a:rPr lang="zh-TW" altLang="en-US" sz="2800" b="1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可以減少微塑膠污染？</a:t>
            </a:r>
            <a:endParaRPr lang="en-US" altLang="zh-TW" sz="2800" b="1" spc="50" dirty="0">
              <a:ln w="0"/>
              <a:solidFill>
                <a:schemeClr val="bg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A100D9D-981C-4688-B22E-ACD66D267555}"/>
              </a:ext>
            </a:extLst>
          </p:cNvPr>
          <p:cNvSpPr/>
          <p:nvPr/>
        </p:nvSpPr>
        <p:spPr>
          <a:xfrm>
            <a:off x="5151990" y="1917514"/>
            <a:ext cx="3818872" cy="13058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spc="50" dirty="0">
                <a:ln w="0"/>
                <a:solidFill>
                  <a:srgbClr val="0B87D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實行上會遇上什麼</a:t>
            </a:r>
            <a:r>
              <a:rPr lang="zh-TW" altLang="en-US" sz="2800" b="1" spc="50" dirty="0" smtClean="0">
                <a:ln w="0"/>
                <a:solidFill>
                  <a:srgbClr val="0B87D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困難</a:t>
            </a:r>
            <a:r>
              <a:rPr lang="zh-TW" altLang="en-US" sz="2800" b="1" spc="50" dirty="0">
                <a:ln w="0"/>
                <a:solidFill>
                  <a:srgbClr val="0B87D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r>
              <a:rPr lang="zh-TW" altLang="en-US" sz="2800" b="1" spc="50" dirty="0" smtClean="0">
                <a:ln w="0"/>
                <a:solidFill>
                  <a:srgbClr val="0B87D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你會</a:t>
            </a:r>
            <a:r>
              <a:rPr lang="zh-TW" altLang="en-US" sz="2800" b="1" spc="50" dirty="0">
                <a:ln w="0"/>
                <a:solidFill>
                  <a:srgbClr val="0B87D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如何解決</a:t>
            </a:r>
            <a:r>
              <a:rPr lang="en-US" altLang="zh-TW" sz="2800" b="1" spc="50" dirty="0">
                <a:ln w="0"/>
                <a:solidFill>
                  <a:srgbClr val="0B87D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1CB3D78A-94BD-45D6-B5BA-624172DC9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84" y="2996230"/>
            <a:ext cx="5541851" cy="386427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164288" y="6525344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100" dirty="0" smtClean="0"/>
              <a:t>Images: www.freepik.com</a:t>
            </a:r>
            <a:endParaRPr lang="zh-HK" altLang="en-US" sz="11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310BA1-D636-4FA6-8511-A91491A648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1292</TotalTime>
  <Words>928</Words>
  <Application>Microsoft Office PowerPoint</Application>
  <PresentationFormat>如螢幕大小 (4:3)</PresentationFormat>
  <Paragraphs>77</Paragraphs>
  <Slides>11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1" baseType="lpstr">
      <vt:lpstr>Microsoft JhengHei</vt:lpstr>
      <vt:lpstr>Microsoft JhengHei</vt:lpstr>
      <vt:lpstr>PMingLiU</vt:lpstr>
      <vt:lpstr>PMingLiU</vt:lpstr>
      <vt:lpstr>Arial</vt:lpstr>
      <vt:lpstr>Calibri</vt:lpstr>
      <vt:lpstr>Cambria Math</vt:lpstr>
      <vt:lpstr>Times New Roman</vt:lpstr>
      <vt:lpstr>Wingdings</vt:lpstr>
      <vt:lpstr>Office 佈景主題</vt:lpstr>
      <vt:lpstr>生活事件事例 「走塑 • 絕膠」</vt:lpstr>
      <vt:lpstr>PowerPoint 簡報</vt:lpstr>
      <vt:lpstr>學習重點</vt:lpstr>
      <vt:lpstr>PowerPoint 簡報</vt:lpstr>
      <vt:lpstr>PowerPoint 簡報</vt:lpstr>
      <vt:lpstr>反思問題</vt:lpstr>
      <vt:lpstr>PowerPoint 簡報</vt:lpstr>
      <vt:lpstr>PowerPoint 簡報</vt:lpstr>
      <vt:lpstr>反思問題</vt:lpstr>
      <vt:lpstr>PowerPoint 簡報</vt:lpstr>
      <vt:lpstr>教師參考資料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走塑 • 絕膠</dc:title>
  <dc:creator>Cristal Chow</dc:creator>
  <cp:lastModifiedBy>LEE, Wing-ho Isaac</cp:lastModifiedBy>
  <cp:revision>88</cp:revision>
  <dcterms:created xsi:type="dcterms:W3CDTF">2020-03-29T08:04:24Z</dcterms:created>
  <dcterms:modified xsi:type="dcterms:W3CDTF">2020-10-22T03:55:35Z</dcterms:modified>
</cp:coreProperties>
</file>